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9E1663-EDEF-4856-8818-D2CDE21B256C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03B9BC-DDD3-4514-986D-D6EBDE109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FED5-AB32-4FEE-89A5-E1B7C7AE5B03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115A-F043-4BB6-BBC7-69D309270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4E523-D5E1-4893-8FBC-1B156C52C892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F0E4D-19D6-4C99-B4E8-21B020BCA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5011-CAF2-4BF3-BED8-CC9815A915D9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3236A-AFA7-45F8-A8CE-5B326AB46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9484-1C9E-4BBF-B055-0DE87AA8B66D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5349E-10B7-4427-9592-122BE4215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79F0-F6C6-4ED3-81D9-F6387C49A2BC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119F5B-E2AE-48B3-8723-C66402050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C640C2-5C47-4F19-920C-D2C2E509682F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455CF4-29D1-482E-A589-DFB1DC116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B345A8-0442-429A-AC2E-F2D5AD37EAF0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15AC90-136E-4F58-B61B-4FD0ACDAA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7DCEF-19AB-4927-9CCC-A7CE1F126DB3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A2C6-B786-4DB5-BABD-CBDDE51C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C55C-779B-44E5-92DB-20FE2C6F91D5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4C1B48-C277-4603-BA65-34808642B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ED9B-19E1-484C-8743-20061CE058D0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6279-C06F-4F51-B47C-657D9446B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09CD1A-E351-450E-A3B8-8014005E156C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E82516C3-D2EE-4EAB-B734-05630BBC8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8DA8543-FC8E-4D22-9370-50C73F056838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A97D92F-28BD-469E-8731-5A2247EFE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5" r:id="rId4"/>
    <p:sldLayoutId id="2147483676" r:id="rId5"/>
    <p:sldLayoutId id="2147483670" r:id="rId6"/>
    <p:sldLayoutId id="2147483677" r:id="rId7"/>
    <p:sldLayoutId id="2147483669" r:id="rId8"/>
    <p:sldLayoutId id="2147483678" r:id="rId9"/>
    <p:sldLayoutId id="2147483668" r:id="rId10"/>
    <p:sldLayoutId id="2147483679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181600"/>
            <a:ext cx="72390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Transitional Care Nursing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Jason </a:t>
            </a:r>
            <a:r>
              <a:rPr lang="en-US" sz="2700" dirty="0" err="1" smtClean="0">
                <a:solidFill>
                  <a:schemeClr val="tx1"/>
                </a:solidFill>
              </a:rPr>
              <a:t>Marchi</a:t>
            </a:r>
            <a:r>
              <a:rPr lang="en-US" sz="2700" dirty="0" smtClean="0">
                <a:solidFill>
                  <a:schemeClr val="tx1"/>
                </a:solidFill>
              </a:rPr>
              <a:t>,  RN, BSN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Carolyn </a:t>
            </a:r>
            <a:r>
              <a:rPr lang="en-US" sz="2700" dirty="0" err="1" smtClean="0">
                <a:solidFill>
                  <a:schemeClr val="tx1"/>
                </a:solidFill>
              </a:rPr>
              <a:t>Fenn</a:t>
            </a:r>
            <a:r>
              <a:rPr lang="en-US" sz="2700" dirty="0" smtClean="0">
                <a:solidFill>
                  <a:schemeClr val="tx1"/>
                </a:solidFill>
              </a:rPr>
              <a:t>, MS, LSW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2362200" cy="685800"/>
          </a:xfrm>
        </p:spPr>
        <p:txBody>
          <a:bodyPr/>
          <a:lstStyle/>
          <a:p>
            <a:r>
              <a:rPr lang="en-US" dirty="0" smtClean="0"/>
              <a:t>April 23, </a:t>
            </a:r>
            <a:r>
              <a:rPr lang="en-US" sz="2400" dirty="0" smtClean="0"/>
              <a:t>2012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90800" y="6096000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w Cen MT" pitchFamily="34" charset="0"/>
              </a:rPr>
              <a:t>Maristhill</a:t>
            </a:r>
            <a:r>
              <a:rPr lang="en-US" sz="2400" dirty="0">
                <a:latin typeface="Tw Cen MT" pitchFamily="34" charset="0"/>
              </a:rPr>
              <a:t> Nursing &amp; Rehabilitation Center</a:t>
            </a:r>
          </a:p>
        </p:txBody>
      </p:sp>
      <p:pic>
        <p:nvPicPr>
          <p:cNvPr id="13316" name="Picture 4" descr="nursing-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762125"/>
            <a:ext cx="571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Role of Transitional Care Nurse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r>
              <a:rPr lang="en-US" dirty="0" smtClean="0"/>
              <a:t>Liaison between referring hospitals</a:t>
            </a:r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r>
              <a:rPr lang="en-US" dirty="0" smtClean="0"/>
              <a:t>Interdisciplinary Coordinator</a:t>
            </a:r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r>
              <a:rPr lang="en-US" dirty="0" smtClean="0"/>
              <a:t> Case manager and patient/family advocate</a:t>
            </a:r>
          </a:p>
          <a:p>
            <a:pPr marL="320040" indent="-320040" fontAlgn="auto">
              <a:spcAft>
                <a:spcPts val="0"/>
              </a:spcAft>
              <a:buSzPct val="64000"/>
              <a:buFont typeface="Wingdings"/>
              <a:buNone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r>
              <a:rPr lang="en-US" dirty="0" smtClean="0"/>
              <a:t>Patient/family educator </a:t>
            </a:r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r>
              <a:rPr lang="en-US" dirty="0" smtClean="0"/>
              <a:t>Quality improvement initiator</a:t>
            </a:r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SzPct val="64000"/>
              <a:buFont typeface="Wingdings" pitchFamily="2" charset="2"/>
              <a:buChar char="§"/>
              <a:defRPr/>
            </a:pPr>
            <a:r>
              <a:rPr lang="en-US" dirty="0" smtClean="0"/>
              <a:t>Contact for community clinicians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Coordinating with Hospitals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Careful review of discharge summaries prior to patient arrival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Follow up with hospital staff for questions/concerns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Frank discussion of hospital clinicians’ concerns or “gut feeling” about a given patient’s needs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Communication is key to effective “warm hand-off”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Coordinating with Community Clinicians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Involvement of home services prior to discharge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Collaboration with PCP’s for ease of transition and facilitation of new needs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Continued communication with home services 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Follow up within one week with patient/family for needs assessment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Managing Recidivism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Implementation of Interact QI tool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Weekly group meetings with Administrator, DON, and allied disciplines for needs assessment, case studies, and “lessons learned”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Communication with covering physicians as to </a:t>
            </a:r>
            <a:r>
              <a:rPr lang="en-US" dirty="0" err="1" smtClean="0"/>
              <a:t>Maristhill’s</a:t>
            </a:r>
            <a:r>
              <a:rPr lang="en-US" dirty="0" smtClean="0"/>
              <a:t> treatment capabilities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Discussions with patients and families about the principles and benefits of advanced directives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0" y="28575"/>
          <a:ext cx="9144000" cy="682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Chart" r:id="rId3" imgW="3838738" imgH="2504933" progId="Excel.Chart.8">
                  <p:embed/>
                </p:oleObj>
              </mc:Choice>
              <mc:Fallback>
                <p:oleObj name="Chart" r:id="rId3" imgW="3838738" imgH="2504933" progId="Excel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575"/>
                        <a:ext cx="9144000" cy="682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BASELINE READMISSION RATE (2010) = 25%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b="1" dirty="0"/>
              <a:t>Developed and implemented tracking system</a:t>
            </a:r>
          </a:p>
          <a:p>
            <a:pPr algn="ctr">
              <a:spcBef>
                <a:spcPct val="50000"/>
              </a:spcBef>
            </a:pPr>
            <a:endParaRPr lang="en-US" b="1" dirty="0"/>
          </a:p>
          <a:p>
            <a:pPr algn="ctr">
              <a:spcBef>
                <a:spcPct val="50000"/>
              </a:spcBef>
            </a:pPr>
            <a:r>
              <a:rPr lang="en-US" b="1" dirty="0"/>
              <a:t>PHASE II READMISSION RATE (2011) = 19%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b="1" dirty="0"/>
              <a:t>Education, introductory phases of INTERACT tools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b="1" dirty="0"/>
              <a:t>Beginning implementation of in-depth QA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b="1" dirty="0"/>
              <a:t>Hired Care Transitions Nurse, August, 2011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n-US" b="1" dirty="0"/>
          </a:p>
          <a:p>
            <a:pPr algn="ctr">
              <a:spcBef>
                <a:spcPct val="50000"/>
              </a:spcBef>
            </a:pPr>
            <a:r>
              <a:rPr lang="en-US" b="1" dirty="0"/>
              <a:t>PHASE III GOAL READMISSION RATE (2012) = 10%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b="1" dirty="0"/>
              <a:t>Reduce readmissions of long-term residents by 50%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b="1" dirty="0"/>
              <a:t>Increase use of palliative care/pastoral staff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b="1" dirty="0"/>
              <a:t>Implement formal protocol for clinical education/advance care planning for all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Surprises &amp; opportunities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731520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b="1"/>
              <a:t>Importance of “person-to-person” contact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Patient/family lack of knowledge about their medical condition, prognosis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Variability in recidivism rates among hospitals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Staff “culture change” around treating in place:  the role of confidence, skills, empowerment in successful outcomes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306</TotalTime>
  <Words>297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Median</vt:lpstr>
      <vt:lpstr>Chart</vt:lpstr>
      <vt:lpstr>                                       Transitional Care Nursing       Jason Marchi,  RN, BSN Carolyn Fenn, MS, LSW</vt:lpstr>
      <vt:lpstr>Role of Transitional Care Nurse</vt:lpstr>
      <vt:lpstr>Coordinating with Hospitals </vt:lpstr>
      <vt:lpstr>Coordinating with Community Clinicians</vt:lpstr>
      <vt:lpstr>Managing Recidivism </vt:lpstr>
      <vt:lpstr>PowerPoint Presentation</vt:lpstr>
      <vt:lpstr>PowerPoint Presentation</vt:lpstr>
      <vt:lpstr>Surprises &amp; opportunities</vt:lpstr>
    </vt:vector>
  </TitlesOfParts>
  <Company>LENOVO CUSTOMER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Transitional Care Nursing Jason March, RN</dc:title>
  <dc:creator>LENOVO USER</dc:creator>
  <cp:lastModifiedBy>Marisa</cp:lastModifiedBy>
  <cp:revision>28</cp:revision>
  <dcterms:created xsi:type="dcterms:W3CDTF">2012-04-17T14:27:15Z</dcterms:created>
  <dcterms:modified xsi:type="dcterms:W3CDTF">2012-04-21T17:06:10Z</dcterms:modified>
</cp:coreProperties>
</file>